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notesMasterIdLst>
    <p:notesMasterId r:id="rId19"/>
  </p:notesMasterIdLst>
  <p:sldIdLst>
    <p:sldId id="256" r:id="rId2"/>
    <p:sldId id="322" r:id="rId3"/>
    <p:sldId id="297" r:id="rId4"/>
    <p:sldId id="316" r:id="rId5"/>
    <p:sldId id="313" r:id="rId6"/>
    <p:sldId id="312" r:id="rId7"/>
    <p:sldId id="323" r:id="rId8"/>
    <p:sldId id="315" r:id="rId9"/>
    <p:sldId id="319" r:id="rId10"/>
    <p:sldId id="320" r:id="rId11"/>
    <p:sldId id="321" r:id="rId12"/>
    <p:sldId id="306" r:id="rId13"/>
    <p:sldId id="307" r:id="rId14"/>
    <p:sldId id="302" r:id="rId15"/>
    <p:sldId id="303" r:id="rId16"/>
    <p:sldId id="304" r:id="rId17"/>
    <p:sldId id="292" r:id="rId1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4660"/>
  </p:normalViewPr>
  <p:slideViewPr>
    <p:cSldViewPr snapToGrid="0">
      <p:cViewPr varScale="1">
        <p:scale>
          <a:sx n="79" d="100"/>
          <a:sy n="79" d="100"/>
        </p:scale>
        <p:origin x="-90" y="-6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0A8540D-4695-42EB-94D7-189DB4FB9737}" type="datetimeFigureOut">
              <a:rPr lang="en-US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51012F4-3DF6-4C93-A517-8B32F2F45A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357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06F15B-1880-453B-9A1A-CE9BD12045B6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5489BB-CAC9-47BD-AC09-A69C10160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E0674F-3CED-40D6-B568-BB2CCE9441FD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B58B6-C7FA-4C47-9D87-371CED9CD2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8A06BF-B421-4C4B-AC2D-A64DBA6E3B4B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B5B7C0-235D-4818-9FF4-80B960A35E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9DDD0-C307-434E-A8F8-038418408CE5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F1DB0-7FCD-4ABA-B477-CEAA4A55B0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DE71A-7B12-4E7E-BCAC-B17F6FD5E88B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D5CB74-16B1-4CAE-8079-917E3BBECBF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53AE16-FCB6-4786-A5F0-65FE6F37A543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C2AFC-3283-405A-A5B4-500D89776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E35CFC-6362-4402-8EF8-7BF9CC864526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D15B6C-BB73-4437-BDAF-5DC4D3D3BD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5666EC-20FE-4718-872F-344C794E5E30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FC696-B366-4AAA-9F16-3447DB3EF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8136E4-160C-4B46-8ABE-08A1E95935A4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971D78-04F0-4ECB-936F-373D0F16F0F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BE1224-7B30-405C-A362-0543DA8F838E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D28A9-1D8C-456D-B2F0-093FDE8D89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7A8AB3-A050-42B2-A8F1-68DEE4A154C4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AF72F-C9E0-4591-8131-F933EC4D5A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206C023-F029-4181-A747-FC4394C080A5}" type="datetimeFigureOut">
              <a:rPr lang="en-US" smtClean="0"/>
              <a:pPr>
                <a:defRPr/>
              </a:pPr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3BB63AB-9D18-4367-887D-7CDD41634C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6746" y="4811915"/>
            <a:ext cx="5410298" cy="1131685"/>
          </a:xfrm>
        </p:spPr>
        <p:txBody>
          <a:bodyPr rtlCol="0">
            <a:normAutofit/>
          </a:bodyPr>
          <a:lstStyle/>
          <a:p>
            <a:pPr fontAlgn="auto">
              <a:defRPr/>
            </a:pPr>
            <a:r>
              <a:rPr lang="en-US" sz="1600" dirty="0" smtClean="0"/>
              <a:t>William Campbell, Tribal-State Environmental Liaison</a:t>
            </a:r>
          </a:p>
          <a:p>
            <a:pPr fontAlgn="auto">
              <a:defRPr/>
            </a:pPr>
            <a:r>
              <a:rPr lang="en-US" sz="1600" dirty="0" smtClean="0"/>
              <a:t>Inter-Tribal Council of Nevada</a:t>
            </a:r>
          </a:p>
          <a:p>
            <a:pPr fontAlgn="auto">
              <a:defRPr/>
            </a:pPr>
            <a:r>
              <a:rPr lang="en-US" sz="1600" dirty="0" smtClean="0"/>
              <a:t>Sparks, NV 89431</a:t>
            </a:r>
            <a:endParaRPr lang="en-US" sz="1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4647" y="1471933"/>
            <a:ext cx="9567135" cy="1793167"/>
          </a:xfrm>
        </p:spPr>
        <p:txBody>
          <a:bodyPr/>
          <a:lstStyle/>
          <a:p>
            <a:pPr marL="182880" indent="0" fontAlgn="auto">
              <a:spcAft>
                <a:spcPts val="0"/>
              </a:spcAft>
              <a:buNone/>
              <a:defRPr/>
            </a:pPr>
            <a:r>
              <a:rPr lang="en-US" sz="5700" dirty="0" smtClean="0"/>
              <a:t>ITCN Traditional Knowledge Guidelines *</a:t>
            </a:r>
            <a:endParaRPr lang="en-US" sz="57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538" y="4559250"/>
            <a:ext cx="1218073" cy="17452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3805" y="722298"/>
            <a:ext cx="1104854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Guidelines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4. Establish an institutional interface between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Tribal members, TK holders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and government for clear, transparent and culturally appropriate terms-of-reference, particularly through the development of formal research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agreements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5. Provide training for federal agency staff working with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Tribal members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initiatives involving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TKs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6. Provide specific directions to all agency staff, researchers and non-indigenous entities to ensure that protections for TKs requested by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knowledge holders are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upheld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40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3806" y="818551"/>
            <a:ext cx="11132762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Guidelines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Guideline 7. Recognize the role of multiple knowledge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8. Develop guidelines for review of grant proposals that recognize the value of TKs, while ensuring protections for TKs,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Tribal members,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holders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TKs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4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5477" y="402863"/>
            <a:ext cx="11208277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Guidelines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Risks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Misappropriation of traditional knowledge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Moral hazard of cultural offense (customary law/stewardship obligations)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Third party acquisition of TKs (not bound by ethical guidelines or law)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Loss of ownership/control over TKs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Western Intellectual Property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aw and the public domain/FOIA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Privatization of TKs through derived intellectual property rights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Loss of benefits/lack of benefit sharing for TKs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Misappropriation of cultural resources associated with TKs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41313" algn="l"/>
              </a:tabLs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Overharvesting/extirpation (local extinction)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1398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0893" y="1021951"/>
            <a:ext cx="11141928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Guidelines: Opportunities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co-production and co-creation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952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Novel solutions from combination of scientific knowledge and TKs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952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indigenous resource, landscape and other values are reflected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knowledge in a changing world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952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Limitations of the ability of TKs to cope with unprecedented change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952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Increasing unreliability of traditional environmental indicators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Valorization of traditional knowledge</a:t>
            </a:r>
          </a:p>
          <a:p>
            <a:pPr marL="342900" indent="-342900" eaLnBrk="1" fontAlgn="auto" hangingPunct="1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for right relationships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395288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Co-management, self-management, government-to-government</a:t>
            </a:r>
          </a:p>
        </p:txBody>
      </p:sp>
    </p:spTree>
    <p:extLst>
      <p:ext uri="{BB962C8B-B14F-4D97-AF65-F5344CB8AC3E}">
        <p14:creationId xmlns:p14="http://schemas.microsoft.com/office/powerpoint/2010/main" val="3352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1190" y="401769"/>
            <a:ext cx="10616778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a tribe wishes to be contacted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 owns research outcomes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3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Tribal control over what gets published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4"/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Recognition and remuneration (payment)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elders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5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6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Restrictions on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uses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customary law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 ownership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  Restrictions on transfers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8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Checkpoints for changes in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 startAt="8"/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ngoing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responsibilities for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consultation, negotiation, monitoring, reporting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3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394154"/>
            <a:ext cx="10868526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</a:t>
            </a: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Guidelines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Reciprocity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Clarity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benefits to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tribes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Monetary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non-monetary benefit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Distributive justice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12. Respect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Flexibility and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esponsiveness to community needs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 Procedures/procedural justice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and effective participation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decision making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Gender, youth, elder participation</a:t>
            </a:r>
          </a:p>
          <a:p>
            <a:pPr marL="519113" indent="-5191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Equilibrium based on Tribal worldview, balance among partners and the environment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000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151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370" y="227964"/>
            <a:ext cx="6291914" cy="618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35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70263" y="808118"/>
            <a:ext cx="11392874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Aft>
                <a:spcPts val="12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hangingPunct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Indigenous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peoples </a:t>
            </a:r>
            <a:r>
              <a:rPr lang="en-US" sz="2400" smtClean="0">
                <a:latin typeface="Arial" panose="020B0604020202020204" pitchFamily="34" charset="0"/>
                <a:cs typeface="Arial" panose="020B0604020202020204" pitchFamily="34" charset="0"/>
              </a:rPr>
              <a:t>tend to be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very generous, and have shared much 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are often willing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work with their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neighbors. But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needs to be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caution regarding the risk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disclosing unprotected traditional knowledge associated with unprotected cultural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resources</a:t>
            </a:r>
          </a:p>
          <a:p>
            <a:pPr marL="342900" indent="-342900" eaLnBrk="1" hangingPunct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Free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 and informed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 is challenging and will take bridge- and institution-building</a:t>
            </a:r>
          </a:p>
          <a:p>
            <a:pPr marL="342900" indent="-342900" eaLnBrk="1" hangingPunct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of Respect</a:t>
            </a:r>
          </a:p>
          <a:p>
            <a:pPr marL="342900" indent="-342900" eaLnBrk="1" hangingPunct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co-protection for both TKs and associated resources</a:t>
            </a:r>
          </a:p>
          <a:p>
            <a:pPr marL="342900" indent="-342900" eaLnBrk="1" hangingPunct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 of stewardship obligations (protected sharing)</a:t>
            </a:r>
          </a:p>
          <a:p>
            <a:pPr marL="342900" indent="-342900" eaLnBrk="1" hangingPunct="1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Principles of doing no harm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526" y="895041"/>
            <a:ext cx="8683348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* We Wish to acknowledge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0495" y="2464067"/>
            <a:ext cx="9601200" cy="3474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 smtClean="0"/>
              <a:t>* Mr. Preston </a:t>
            </a:r>
            <a:r>
              <a:rPr lang="en-US" sz="3200" dirty="0" err="1"/>
              <a:t>Hardison</a:t>
            </a:r>
            <a:r>
              <a:rPr lang="en-US" sz="3200" dirty="0"/>
              <a:t>, Tulalip Natural Resources</a:t>
            </a:r>
          </a:p>
          <a:p>
            <a:pPr marL="45720" indent="0">
              <a:buNone/>
            </a:pPr>
            <a:r>
              <a:rPr lang="en-US" sz="3200" dirty="0" smtClean="0"/>
              <a:t>These initial TK guidelines were presented at the North Pacific Landscape Conservation Cooperative </a:t>
            </a:r>
            <a:r>
              <a:rPr lang="en-US" sz="3200" dirty="0"/>
              <a:t>TEK </a:t>
            </a:r>
            <a:r>
              <a:rPr lang="en-US" sz="3200" dirty="0" smtClean="0"/>
              <a:t>Meeting, </a:t>
            </a:r>
            <a:r>
              <a:rPr lang="en-US" sz="3200" dirty="0"/>
              <a:t>September 4, </a:t>
            </a:r>
            <a:r>
              <a:rPr lang="en-US" sz="3200" dirty="0" smtClean="0"/>
              <a:t>2014, Portland</a:t>
            </a:r>
            <a:r>
              <a:rPr lang="en-US" sz="3200" dirty="0"/>
              <a:t>, </a:t>
            </a:r>
            <a:r>
              <a:rPr lang="en-US" sz="3200" dirty="0" smtClean="0"/>
              <a:t>OR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6397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1322388"/>
            <a:ext cx="3489158" cy="1348623"/>
          </a:xfrm>
        </p:spPr>
        <p:txBody>
          <a:bodyPr anchor="t"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727" y="883920"/>
            <a:ext cx="7901378" cy="50901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20499" y="2236467"/>
            <a:ext cx="31852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Some of the Components of Traditional Knowledge (TK)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706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3804" y="1025243"/>
            <a:ext cx="11120731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Introduction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Free prior and informed consent’ (FPIC), is the principle that a community has the right to give or withhold its consent to proposed projects that may affect the lands they customarily own, occupy or otherwise use.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FPIC 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now a key principle in international law and jurisprudence related to indigenous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peoples.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Free: un-coerced, unbiased, freedom of Tribe to set procedure through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consent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given</a:t>
            </a: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Prior: Consent prior to access and use, changes in use</a:t>
            </a: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Consent: Right to say no; the ability to give or withhold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</a:p>
          <a:p>
            <a:pPr marL="341313" lvl="0" indent="-34131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Not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necessarily collective consent – collective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</a:p>
        </p:txBody>
      </p:sp>
    </p:spTree>
    <p:extLst>
      <p:ext uri="{BB962C8B-B14F-4D97-AF65-F5344CB8AC3E}">
        <p14:creationId xmlns:p14="http://schemas.microsoft.com/office/powerpoint/2010/main" val="27112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3805" y="397446"/>
            <a:ext cx="11072606" cy="51398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Knowledge Introduction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Climate Change is the result of a profound failure to control human desire and its impact on the Earth’s climate system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TKs are now a priority focus in some Tribal Communities, and funding is increasing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Guidance that may exist are not know or not followed; what may exist doesn’t fully reflect Tribal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views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Regardless of historical context, with regard to climate change, Tribes must move on (in what amounts to forced participation)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Must transfer some kind of information related to TKs to ensure they are not harmed by solutions (adaptation, mitigation, conservation)</a:t>
            </a:r>
          </a:p>
        </p:txBody>
      </p:sp>
    </p:spTree>
    <p:extLst>
      <p:ext uri="{BB962C8B-B14F-4D97-AF65-F5344CB8AC3E}">
        <p14:creationId xmlns:p14="http://schemas.microsoft.com/office/powerpoint/2010/main" val="37212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83474" y="1263719"/>
            <a:ext cx="11025051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Knowledge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Introduction: Primary Principles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Tribal Sovereignty</a:t>
            </a:r>
          </a:p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tribes have sovereign jurisdiction over their traditional knowledge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All tribes have the right to set their own criteria for sharing or not sharing TKs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Guidelines that will be presented are not a checklist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+mn-lt"/>
              </a:rPr>
              <a:t>	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835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73768"/>
            <a:ext cx="1129765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Knowledge Introduction: Primary Principles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Tribal Internal Policies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Values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Respect, reciprocity, equilibrium, good mind, good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heart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Procedures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How to contact the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Tribe,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they wish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participation; free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prior and informed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consent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Benefit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sharing: economic, capacity-building, technology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transfer, acknowledgement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76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3806" y="265502"/>
            <a:ext cx="1125307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Knowledge Introduction</a:t>
            </a:r>
          </a:p>
          <a:p>
            <a:pPr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External Policies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Standing: Power relationships, sovereignty and self-determination, government-to-government relations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Nature of Traditional Knowledge: Cultural heritage vs. intellectual property ownership of exchanged knowledge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 over exchanged knowledge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Ownership of products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Control over the publication and distribution of products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Legal issues: No recognition of customary law (public domain), no recognition of G-2-G sovereign communications (FOIA)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Loss of benefit sharing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Co-protection: TKs and associated cultural resources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9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mtClean="0"/>
              <a:t>		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9539" y="1089450"/>
            <a:ext cx="1119292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Traditional 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 Guidelines:</a:t>
            </a: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1. Understand key concepts and definitions related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TKs</a:t>
            </a: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Recognize that indigenous peoples and holders of TKs have a right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to participate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 federal interactions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regarding TKs</a:t>
            </a: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Guideline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3. Understand and communicate risks for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Tribal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peoples and holders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TKs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53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1688</TotalTime>
  <Words>787</Words>
  <Application>Microsoft Office PowerPoint</Application>
  <PresentationFormat>Custom</PresentationFormat>
  <Paragraphs>133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ITCN Traditional Knowledge Guidelines *</vt:lpstr>
      <vt:lpstr>* We Wish to acknowledge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Preston Hardison</dc:creator>
  <cp:lastModifiedBy>William Campbell</cp:lastModifiedBy>
  <cp:revision>151</cp:revision>
  <dcterms:created xsi:type="dcterms:W3CDTF">2013-05-02T13:01:29Z</dcterms:created>
  <dcterms:modified xsi:type="dcterms:W3CDTF">2014-12-12T17:43:01Z</dcterms:modified>
</cp:coreProperties>
</file>